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Canva Sans Bold" charset="1" panose="020B0803030501040103"/>
      <p:regular r:id="rId16"/>
    </p:embeddedFont>
    <p:embeddedFont>
      <p:font typeface="Bobby Jones" charset="1" panose="00000000000000000000"/>
      <p:regular r:id="rId17"/>
    </p:embeddedFont>
    <p:embeddedFont>
      <p:font typeface="Nunito Sans Condensed" charset="1" panose="00000000000000000000"/>
      <p:regular r:id="rId18"/>
    </p:embeddedFont>
    <p:embeddedFont>
      <p:font typeface="Canva Sans" charset="1" panose="020B05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4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52343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405292" y="5409444"/>
            <a:ext cx="19343159" cy="5391906"/>
          </a:xfrm>
          <a:custGeom>
            <a:avLst/>
            <a:gdLst/>
            <a:ahLst/>
            <a:cxnLst/>
            <a:rect r="r" b="b" t="t" l="l"/>
            <a:pathLst>
              <a:path h="5391906" w="19343159">
                <a:moveTo>
                  <a:pt x="0" y="0"/>
                </a:moveTo>
                <a:lnTo>
                  <a:pt x="19343159" y="0"/>
                </a:lnTo>
                <a:lnTo>
                  <a:pt x="19343159" y="5391906"/>
                </a:lnTo>
                <a:lnTo>
                  <a:pt x="0" y="539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969614" y="847725"/>
            <a:ext cx="9219070" cy="166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699"/>
              </a:lnSpc>
            </a:pPr>
            <a:r>
              <a:rPr lang="en-US" sz="978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Interaksi Sosial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669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-405292" y="5409444"/>
            <a:ext cx="19343159" cy="5391906"/>
          </a:xfrm>
          <a:custGeom>
            <a:avLst/>
            <a:gdLst/>
            <a:ahLst/>
            <a:cxnLst/>
            <a:rect r="r" b="b" t="t" l="l"/>
            <a:pathLst>
              <a:path h="5391906" w="19343159">
                <a:moveTo>
                  <a:pt x="0" y="0"/>
                </a:moveTo>
                <a:lnTo>
                  <a:pt x="19343159" y="0"/>
                </a:lnTo>
                <a:lnTo>
                  <a:pt x="19343159" y="5391906"/>
                </a:lnTo>
                <a:lnTo>
                  <a:pt x="0" y="5391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659201" y="1694035"/>
            <a:ext cx="14969598" cy="1802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560"/>
              </a:lnSpc>
            </a:pPr>
            <a:r>
              <a:rPr lang="en-US" sz="10400">
                <a:solidFill>
                  <a:srgbClr val="523434"/>
                </a:solidFill>
                <a:latin typeface="Bobby Jones"/>
                <a:ea typeface="Bobby Jones"/>
                <a:cs typeface="Bobby Jones"/>
                <a:sym typeface="Bobby Jones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669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823804" y="2270093"/>
            <a:ext cx="5278380" cy="8328805"/>
          </a:xfrm>
          <a:custGeom>
            <a:avLst/>
            <a:gdLst/>
            <a:ahLst/>
            <a:cxnLst/>
            <a:rect r="r" b="b" t="t" l="l"/>
            <a:pathLst>
              <a:path h="8328805" w="5278380">
                <a:moveTo>
                  <a:pt x="0" y="0"/>
                </a:moveTo>
                <a:lnTo>
                  <a:pt x="5278380" y="0"/>
                </a:lnTo>
                <a:lnTo>
                  <a:pt x="5278380" y="8328805"/>
                </a:lnTo>
                <a:lnTo>
                  <a:pt x="0" y="83288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462994" y="1318329"/>
            <a:ext cx="11723600" cy="1009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8"/>
              </a:lnSpc>
            </a:pPr>
            <a:r>
              <a:rPr lang="en-US" sz="5849">
                <a:solidFill>
                  <a:srgbClr val="523434"/>
                </a:solidFill>
                <a:latin typeface="Bobby Jones"/>
                <a:ea typeface="Bobby Jones"/>
                <a:cs typeface="Bobby Jones"/>
                <a:sym typeface="Bobby Jones"/>
              </a:rPr>
              <a:t>Pengertian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118546" y="2631666"/>
            <a:ext cx="12068048" cy="3802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44"/>
              </a:lnSpc>
            </a:pPr>
            <a:r>
              <a:rPr lang="en-US" sz="4317" spc="51">
                <a:solidFill>
                  <a:srgbClr val="523434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Interaksi sosial adalah hubungan timbal balik yang saling memengaruhi antara dua individu atau lebih. Interaksi sosial dapat terjadi dalam bentuk antarindividu, antara individu dan kelompok, sera antarkelompok.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4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F242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160339" y="3375905"/>
            <a:ext cx="8127661" cy="5882395"/>
          </a:xfrm>
          <a:custGeom>
            <a:avLst/>
            <a:gdLst/>
            <a:ahLst/>
            <a:cxnLst/>
            <a:rect r="r" b="b" t="t" l="l"/>
            <a:pathLst>
              <a:path h="5882395" w="8127661">
                <a:moveTo>
                  <a:pt x="0" y="0"/>
                </a:moveTo>
                <a:lnTo>
                  <a:pt x="8127661" y="0"/>
                </a:lnTo>
                <a:lnTo>
                  <a:pt x="8127661" y="5882395"/>
                </a:lnTo>
                <a:lnTo>
                  <a:pt x="0" y="5882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25460" y="941070"/>
            <a:ext cx="12037079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Faktor-Faktor YANG MEMPENGARUHI INTERAKSI SOSIAL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4164" y="2491374"/>
            <a:ext cx="4255070" cy="4212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35855" indent="-517928" lvl="1">
              <a:lnSpc>
                <a:spcPts val="6716"/>
              </a:lnSpc>
              <a:buAutoNum type="arabicPeriod" startAt="1"/>
            </a:pPr>
            <a:r>
              <a:rPr lang="en-US" sz="4797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Imitasi</a:t>
            </a:r>
          </a:p>
          <a:p>
            <a:pPr algn="l" marL="1035855" indent="-517928" lvl="1">
              <a:lnSpc>
                <a:spcPts val="6716"/>
              </a:lnSpc>
              <a:buAutoNum type="arabicPeriod" startAt="1"/>
            </a:pPr>
            <a:r>
              <a:rPr lang="en-US" sz="4797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identifikasi</a:t>
            </a:r>
          </a:p>
          <a:p>
            <a:pPr algn="l" marL="1035855" indent="-517928" lvl="1">
              <a:lnSpc>
                <a:spcPts val="6716"/>
              </a:lnSpc>
              <a:buAutoNum type="arabicPeriod" startAt="1"/>
            </a:pPr>
            <a:r>
              <a:rPr lang="en-US" sz="4797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sugesti</a:t>
            </a:r>
          </a:p>
          <a:p>
            <a:pPr algn="l" marL="1035855" indent="-517928" lvl="1">
              <a:lnSpc>
                <a:spcPts val="6716"/>
              </a:lnSpc>
              <a:buAutoNum type="arabicPeriod" startAt="1"/>
            </a:pPr>
            <a:r>
              <a:rPr lang="en-US" sz="4797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simpati</a:t>
            </a:r>
          </a:p>
          <a:p>
            <a:pPr algn="l" marL="1035855" indent="-517928" lvl="1">
              <a:lnSpc>
                <a:spcPts val="6716"/>
              </a:lnSpc>
              <a:spcBef>
                <a:spcPct val="0"/>
              </a:spcBef>
              <a:buAutoNum type="arabicPeriod" startAt="1"/>
            </a:pPr>
            <a:r>
              <a:rPr lang="en-US" sz="4797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empati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669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32740" y="2988780"/>
            <a:ext cx="6678583" cy="6269520"/>
          </a:xfrm>
          <a:custGeom>
            <a:avLst/>
            <a:gdLst/>
            <a:ahLst/>
            <a:cxnLst/>
            <a:rect r="r" b="b" t="t" l="l"/>
            <a:pathLst>
              <a:path h="6269520" w="6678583">
                <a:moveTo>
                  <a:pt x="0" y="0"/>
                </a:moveTo>
                <a:lnTo>
                  <a:pt x="6678583" y="0"/>
                </a:lnTo>
                <a:lnTo>
                  <a:pt x="6678583" y="6269520"/>
                </a:lnTo>
                <a:lnTo>
                  <a:pt x="0" y="6269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979727" y="352966"/>
            <a:ext cx="5646421" cy="19915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364"/>
              </a:lnSpc>
            </a:pPr>
            <a:r>
              <a:rPr lang="en-US" sz="11688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IMITASI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139238" y="4739640"/>
            <a:ext cx="9525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6911323" y="3033181"/>
            <a:ext cx="10343214" cy="4068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60"/>
              </a:lnSpc>
            </a:pPr>
            <a:r>
              <a:rPr lang="en-US" sz="461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Imitasi adalah proses seseorang mencontoh gaya hidup tokoh yang diidolakan sehingga mendorongnya untuk meniru orang lain atau kelompok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669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11359296" y="3229210"/>
            <a:ext cx="6928704" cy="6201190"/>
          </a:xfrm>
          <a:custGeom>
            <a:avLst/>
            <a:gdLst/>
            <a:ahLst/>
            <a:cxnLst/>
            <a:rect r="r" b="b" t="t" l="l"/>
            <a:pathLst>
              <a:path h="6201190" w="6928704">
                <a:moveTo>
                  <a:pt x="6928704" y="0"/>
                </a:moveTo>
                <a:lnTo>
                  <a:pt x="0" y="0"/>
                </a:lnTo>
                <a:lnTo>
                  <a:pt x="0" y="6201189"/>
                </a:lnTo>
                <a:lnTo>
                  <a:pt x="6928704" y="6201189"/>
                </a:lnTo>
                <a:lnTo>
                  <a:pt x="69287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284961" y="431242"/>
            <a:ext cx="7718078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IDENTIFIKASI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53043" y="2514865"/>
            <a:ext cx="10706253" cy="4895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1"/>
              </a:lnSpc>
            </a:pPr>
            <a:r>
              <a:rPr lang="en-US" sz="4622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Identifikasi adalah proses seseorang untuk menjadi sama atau mirip dengan tokoh yang diidolakannya. Identifikasi hampir sama dengan imitasi karena sama-sama meniru individu lain.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4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F242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9847551" y="4039499"/>
            <a:ext cx="7623330" cy="5488797"/>
          </a:xfrm>
          <a:custGeom>
            <a:avLst/>
            <a:gdLst/>
            <a:ahLst/>
            <a:cxnLst/>
            <a:rect r="r" b="b" t="t" l="l"/>
            <a:pathLst>
              <a:path h="5488797" w="7623330">
                <a:moveTo>
                  <a:pt x="7623330" y="0"/>
                </a:moveTo>
                <a:lnTo>
                  <a:pt x="0" y="0"/>
                </a:lnTo>
                <a:lnTo>
                  <a:pt x="0" y="5488797"/>
                </a:lnTo>
                <a:lnTo>
                  <a:pt x="7623330" y="5488797"/>
                </a:lnTo>
                <a:lnTo>
                  <a:pt x="76233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139238" y="4274503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6345625" y="443733"/>
            <a:ext cx="5587226" cy="1756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456"/>
              </a:lnSpc>
            </a:pPr>
            <a:r>
              <a:rPr lang="en-US" sz="10325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SUGESTI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52115" y="2824979"/>
            <a:ext cx="10205751" cy="4110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60"/>
              </a:lnSpc>
            </a:pPr>
            <a:r>
              <a:rPr lang="en-US" sz="468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Sugesti adalah proses sosial yang berlangsung jika suatu individu menerima suatu pandangan atau sikap akibat pengaruh dari individu lain.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F242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true" flipV="false" rot="0">
            <a:off x="9920058" y="3361127"/>
            <a:ext cx="7467248" cy="6925873"/>
          </a:xfrm>
          <a:custGeom>
            <a:avLst/>
            <a:gdLst/>
            <a:ahLst/>
            <a:cxnLst/>
            <a:rect r="r" b="b" t="t" l="l"/>
            <a:pathLst>
              <a:path h="6925873" w="7467248">
                <a:moveTo>
                  <a:pt x="7467249" y="0"/>
                </a:moveTo>
                <a:lnTo>
                  <a:pt x="0" y="0"/>
                </a:lnTo>
                <a:lnTo>
                  <a:pt x="0" y="6925873"/>
                </a:lnTo>
                <a:lnTo>
                  <a:pt x="7467249" y="6925873"/>
                </a:lnTo>
                <a:lnTo>
                  <a:pt x="7467249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732017" y="402345"/>
            <a:ext cx="4823966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SIMPATI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48177" y="2783567"/>
            <a:ext cx="17039130" cy="2544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1"/>
              </a:lnSpc>
            </a:pPr>
            <a:r>
              <a:rPr lang="en-US" sz="4843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Simpati adalah kemampuan seseorang untuk merasakan seolah-olah ia berada dalam keadaan yang sedang dialami oleh orang lain.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DA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6695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52884" y="3649671"/>
            <a:ext cx="3658828" cy="6637329"/>
          </a:xfrm>
          <a:custGeom>
            <a:avLst/>
            <a:gdLst/>
            <a:ahLst/>
            <a:cxnLst/>
            <a:rect r="r" b="b" t="t" l="l"/>
            <a:pathLst>
              <a:path h="6637329" w="3658828">
                <a:moveTo>
                  <a:pt x="0" y="0"/>
                </a:moveTo>
                <a:lnTo>
                  <a:pt x="3658828" y="0"/>
                </a:lnTo>
                <a:lnTo>
                  <a:pt x="3658828" y="6637329"/>
                </a:lnTo>
                <a:lnTo>
                  <a:pt x="0" y="663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421964" y="857250"/>
            <a:ext cx="4442371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EMPATI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786929"/>
            <a:ext cx="15595416" cy="2580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0"/>
              </a:lnSpc>
            </a:pPr>
            <a:r>
              <a:rPr lang="en-US" sz="4914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Empati adalah perasaan yang mendalam untuk ikut merasakan atau memahami sesuatu yang dirasakan oleh orang lain.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4D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05292" y="8413469"/>
            <a:ext cx="19098585" cy="2387881"/>
            <a:chOff x="0" y="0"/>
            <a:chExt cx="5030080" cy="6289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30080" cy="628907"/>
            </a:xfrm>
            <a:custGeom>
              <a:avLst/>
              <a:gdLst/>
              <a:ahLst/>
              <a:cxnLst/>
              <a:rect r="r" b="b" t="t" l="l"/>
              <a:pathLst>
                <a:path h="628907" w="5030080">
                  <a:moveTo>
                    <a:pt x="0" y="0"/>
                  </a:moveTo>
                  <a:lnTo>
                    <a:pt x="5030080" y="0"/>
                  </a:lnTo>
                  <a:lnTo>
                    <a:pt x="5030080" y="628907"/>
                  </a:lnTo>
                  <a:lnTo>
                    <a:pt x="0" y="628907"/>
                  </a:lnTo>
                  <a:close/>
                </a:path>
              </a:pathLst>
            </a:custGeom>
            <a:solidFill>
              <a:srgbClr val="4F242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5030080" cy="667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028700" y="3924131"/>
            <a:ext cx="4695717" cy="6672421"/>
          </a:xfrm>
          <a:custGeom>
            <a:avLst/>
            <a:gdLst/>
            <a:ahLst/>
            <a:cxnLst/>
            <a:rect r="r" b="b" t="t" l="l"/>
            <a:pathLst>
              <a:path h="6672421" w="4695717">
                <a:moveTo>
                  <a:pt x="0" y="0"/>
                </a:moveTo>
                <a:lnTo>
                  <a:pt x="4695717" y="0"/>
                </a:lnTo>
                <a:lnTo>
                  <a:pt x="4695717" y="6672422"/>
                </a:lnTo>
                <a:lnTo>
                  <a:pt x="0" y="6672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125460" y="941070"/>
            <a:ext cx="12037079" cy="721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Faktor-Faktor Penghambat Perubahan Sosial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656165" y="3866981"/>
            <a:ext cx="10008508" cy="2462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33">
                <a:solidFill>
                  <a:srgbClr val="4F2422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Masyarakat yang memiliki keterbatasan akses terhadap pendidikan, teknologi, dan sumber daya keuangan mungkin kesulitan untuk beradaptasi dengan perubahan sosial.</a:t>
            </a:r>
          </a:p>
          <a:p>
            <a:pPr algn="l" marL="604519" indent="-302260" lvl="1">
              <a:lnSpc>
                <a:spcPts val="3919"/>
              </a:lnSpc>
              <a:buFont typeface="Arial"/>
              <a:buChar char="•"/>
            </a:pPr>
            <a:r>
              <a:rPr lang="en-US" sz="2799" spc="33">
                <a:solidFill>
                  <a:srgbClr val="4F2422"/>
                </a:solidFill>
                <a:latin typeface="Nunito Sans Condensed"/>
                <a:ea typeface="Nunito Sans Condensed"/>
                <a:cs typeface="Nunito Sans Condensed"/>
                <a:sym typeface="Nunito Sans Condensed"/>
              </a:rPr>
              <a:t>Ketidakmampuan untuk mengikuti perkembangan dan tren baru dapat menyebabkan masyarakat tertinggal dan terpinggirkan.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967768" y="2729696"/>
            <a:ext cx="10291532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>
                <a:solidFill>
                  <a:srgbClr val="4F2422"/>
                </a:solidFill>
                <a:latin typeface="Bobby Jones"/>
                <a:ea typeface="Bobby Jones"/>
                <a:cs typeface="Bobby Jones"/>
                <a:sym typeface="Bobby Jones"/>
              </a:rPr>
              <a:t>Kurangnya Kemampuan dan Sumber Daya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DAGSNLMwQ7U</dc:identifier>
  <dcterms:modified xsi:type="dcterms:W3CDTF">2011-08-01T06:04:30Z</dcterms:modified>
  <cp:revision>1</cp:revision>
  <dc:title>Presentasi Pendidikan Perubahan Sosial Berwarna Ilustrasi</dc:title>
</cp:coreProperties>
</file>