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0" r:id="rId2"/>
    <p:sldId id="259" r:id="rId3"/>
    <p:sldId id="261" r:id="rId4"/>
    <p:sldId id="262" r:id="rId5"/>
    <p:sldId id="263" r:id="rId6"/>
    <p:sldId id="264" r:id="rId7"/>
    <p:sldId id="265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987E"/>
    <a:srgbClr val="2EA085"/>
    <a:srgbClr val="09C7C2"/>
    <a:srgbClr val="1777B9"/>
    <a:srgbClr val="1A86D0"/>
    <a:srgbClr val="0077D0"/>
    <a:srgbClr val="D788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4660"/>
  </p:normalViewPr>
  <p:slideViewPr>
    <p:cSldViewPr>
      <p:cViewPr varScale="1">
        <p:scale>
          <a:sx n="80" d="100"/>
          <a:sy n="80" d="100"/>
        </p:scale>
        <p:origin x="978" y="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B66D27-DE06-40B4-BEBB-99905555E750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B1283-1CAC-4C22-AE27-57A3D2458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437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B1283-1CAC-4C22-AE27-57A3D24587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147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B1283-1CAC-4C22-AE27-57A3D24587F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147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B1283-1CAC-4C22-AE27-57A3D24587F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1478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B1283-1CAC-4C22-AE27-57A3D24587F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990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14451"/>
            <a:ext cx="8229600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EE17-CFAB-4D26-B63C-0014F2997EC4}" type="datetimeFigureOut">
              <a:rPr lang="en-US" smtClean="0"/>
              <a:pPr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CEBB-2B45-44E7-9A9C-6831F2A34C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49927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jp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9737" y="1733550"/>
            <a:ext cx="4907096" cy="738656"/>
          </a:xfrm>
          <a:prstGeom prst="rect">
            <a:avLst/>
          </a:prstGeom>
          <a:noFill/>
        </p:spPr>
        <p:txBody>
          <a:bodyPr wrap="none" lIns="91432" tIns="45716" rIns="91432" bIns="45716">
            <a:spAutoFit/>
          </a:bodyPr>
          <a:lstStyle/>
          <a:p>
            <a:pPr algn="ctr"/>
            <a:r>
              <a:rPr lang="id-ID" sz="4200" b="1" noProof="1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ea typeface="Cambria" pitchFamily="18" charset="0"/>
                <a:cs typeface="Calibri" pitchFamily="34" charset="0"/>
              </a:rPr>
              <a:t>Media Pembelajaran</a:t>
            </a:r>
          </a:p>
        </p:txBody>
      </p:sp>
      <p:sp>
        <p:nvSpPr>
          <p:cNvPr id="6" name="Rectangle 5"/>
          <p:cNvSpPr/>
          <p:nvPr/>
        </p:nvSpPr>
        <p:spPr>
          <a:xfrm>
            <a:off x="338645" y="2522494"/>
            <a:ext cx="5669280" cy="1754318"/>
          </a:xfrm>
          <a:prstGeom prst="rect">
            <a:avLst/>
          </a:prstGeom>
          <a:noFill/>
        </p:spPr>
        <p:txBody>
          <a:bodyPr wrap="square" lIns="91432" tIns="45716" rIns="91432" bIns="45716">
            <a:spAutoFit/>
          </a:bodyPr>
          <a:lstStyle/>
          <a:p>
            <a:pPr algn="ctr"/>
            <a:r>
              <a:rPr lang="id-ID" sz="3600" b="1" noProof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tang" pitchFamily="18" charset="-127"/>
                <a:ea typeface="Batang" pitchFamily="18" charset="-127"/>
                <a:cs typeface="Calibri" pitchFamily="34" charset="0"/>
              </a:rPr>
              <a:t>Pendidikan Pancasila</a:t>
            </a:r>
            <a:endParaRPr lang="id-ID" sz="6000" b="1" noProof="1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atang" pitchFamily="18" charset="-127"/>
              <a:ea typeface="Batang" pitchFamily="18" charset="-127"/>
              <a:cs typeface="Calibri" pitchFamily="34" charset="0"/>
            </a:endParaRPr>
          </a:p>
          <a:p>
            <a:pPr algn="ctr"/>
            <a:r>
              <a:rPr lang="id-ID" sz="2400" b="1" noProof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tang" pitchFamily="18" charset="-127"/>
                <a:ea typeface="Batang" pitchFamily="18" charset="-127"/>
                <a:cs typeface="Calibri" pitchFamily="34" charset="0"/>
              </a:rPr>
              <a:t>untuk SM</a:t>
            </a:r>
            <a:r>
              <a:rPr lang="en-US" sz="2400" b="1" noProof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tang" pitchFamily="18" charset="-127"/>
                <a:ea typeface="Batang" pitchFamily="18" charset="-127"/>
                <a:cs typeface="Calibri" pitchFamily="34" charset="0"/>
              </a:rPr>
              <a:t>K</a:t>
            </a:r>
            <a:r>
              <a:rPr lang="id-ID" sz="2400" b="1" noProof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tang" pitchFamily="18" charset="-127"/>
                <a:ea typeface="Batang" pitchFamily="18" charset="-127"/>
                <a:cs typeface="Calibri" pitchFamily="34" charset="0"/>
              </a:rPr>
              <a:t>/MA Kelas X</a:t>
            </a:r>
            <a:r>
              <a:rPr lang="en-US" sz="2400" b="1" noProof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</a:p>
          <a:p>
            <a:pPr algn="ctr"/>
            <a:r>
              <a:rPr lang="en-US" sz="2400" b="1" noProof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tang" pitchFamily="18" charset="-127"/>
                <a:ea typeface="Batang" pitchFamily="18" charset="-127"/>
                <a:cs typeface="Calibri" pitchFamily="34" charset="0"/>
              </a:rPr>
              <a:t>NKRI</a:t>
            </a:r>
          </a:p>
          <a:p>
            <a:pPr algn="ctr"/>
            <a:r>
              <a:rPr lang="en-US" sz="2400" b="1" noProof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tang" pitchFamily="18" charset="-127"/>
                <a:ea typeface="Batang" pitchFamily="18" charset="-127"/>
                <a:cs typeface="Calibri" pitchFamily="34" charset="0"/>
              </a:rPr>
              <a:t>Siti Aisyah,S.Pd.</a:t>
            </a:r>
            <a:endParaRPr lang="id-ID" sz="2400" b="1" noProof="1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atang" pitchFamily="18" charset="-127"/>
              <a:ea typeface="Batang" pitchFamily="18" charset="-127"/>
              <a:cs typeface="Calibri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67245" y="2533650"/>
            <a:ext cx="5212080" cy="0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0003" y="366730"/>
            <a:ext cx="2743200" cy="3957620"/>
          </a:xfrm>
          <a:prstGeom prst="rect">
            <a:avLst/>
          </a:prstGeom>
          <a:noFill/>
          <a:effectLst>
            <a:outerShdw dist="152400" dir="18900000" algn="bl" rotWithShape="0">
              <a:schemeClr val="tx1">
                <a:lumMod val="65000"/>
                <a:lumOff val="3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0" y="4302125"/>
            <a:ext cx="9144000" cy="841375"/>
            <a:chOff x="0" y="4302125"/>
            <a:chExt cx="9144000" cy="841375"/>
          </a:xfrm>
        </p:grpSpPr>
        <p:grpSp>
          <p:nvGrpSpPr>
            <p:cNvPr id="2" name="Group 1"/>
            <p:cNvGrpSpPr/>
            <p:nvPr/>
          </p:nvGrpSpPr>
          <p:grpSpPr>
            <a:xfrm>
              <a:off x="0" y="4302125"/>
              <a:ext cx="9144000" cy="841375"/>
              <a:chOff x="0" y="4302125"/>
              <a:chExt cx="9144000" cy="841375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0" y="4302125"/>
                <a:ext cx="9144000" cy="841375"/>
                <a:chOff x="0" y="4302125"/>
                <a:chExt cx="9144000" cy="841375"/>
              </a:xfrm>
            </p:grpSpPr>
            <p:pic>
              <p:nvPicPr>
                <p:cNvPr id="8" name="Picture 2" descr="E:\ELISA\ERLANGGA LISA\2017\TEMPLATE PPT\SMP PPKN kelas X kelompok wajib\SMP PPKN kelas X kelompok wajib.png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0" y="4302125"/>
                  <a:ext cx="9144000" cy="841375"/>
                </a:xfrm>
                <a:prstGeom prst="rect">
                  <a:avLst/>
                </a:prstGeom>
                <a:noFill/>
              </p:spPr>
            </p:pic>
            <p:sp>
              <p:nvSpPr>
                <p:cNvPr id="9" name="TextBox 16"/>
                <p:cNvSpPr txBox="1"/>
                <p:nvPr/>
              </p:nvSpPr>
              <p:spPr>
                <a:xfrm>
                  <a:off x="2057400" y="4732407"/>
                  <a:ext cx="5334000" cy="353943"/>
                </a:xfrm>
                <a:prstGeom prst="rect">
                  <a:avLst/>
                </a:prstGeom>
                <a:solidFill>
                  <a:srgbClr val="FFC000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id-ID" sz="1700" b="1" dirty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PENDIDIKAN PANCASILA</a:t>
                  </a:r>
                  <a:endParaRPr lang="en-US" sz="17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pic>
            <p:nvPicPr>
              <p:cNvPr id="12" name="Picture 11" descr="A picture containing text&#10;&#10;Description automatically generated">
                <a:extLst>
                  <a:ext uri="{FF2B5EF4-FFF2-40B4-BE49-F238E27FC236}">
                    <a16:creationId xmlns:a16="http://schemas.microsoft.com/office/drawing/2014/main" id="{D65625EF-D92B-4D38-A026-7B2925F9C46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colorTemperature colorTemp="112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t="18873"/>
              <a:stretch/>
            </p:blipFill>
            <p:spPr>
              <a:xfrm>
                <a:off x="6172200" y="4734224"/>
                <a:ext cx="2743200" cy="350308"/>
              </a:xfrm>
              <a:prstGeom prst="rect">
                <a:avLst/>
              </a:prstGeom>
            </p:spPr>
          </p:pic>
        </p:grpSp>
        <p:sp>
          <p:nvSpPr>
            <p:cNvPr id="3" name="Rectangle 2"/>
            <p:cNvSpPr/>
            <p:nvPr/>
          </p:nvSpPr>
          <p:spPr>
            <a:xfrm>
              <a:off x="0" y="4722812"/>
              <a:ext cx="1066800" cy="363538"/>
            </a:xfrm>
            <a:prstGeom prst="rect">
              <a:avLst/>
            </a:prstGeom>
            <a:solidFill>
              <a:srgbClr val="1777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SMK/MA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28823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37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84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9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9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9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3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3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3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1413510"/>
            <a:ext cx="4542830" cy="4883037"/>
            <a:chOff x="0" y="1413510"/>
            <a:chExt cx="4542830" cy="4883037"/>
          </a:xfrm>
        </p:grpSpPr>
        <p:sp>
          <p:nvSpPr>
            <p:cNvPr id="17" name="TextBox 16"/>
            <p:cNvSpPr txBox="1"/>
            <p:nvPr/>
          </p:nvSpPr>
          <p:spPr>
            <a:xfrm>
              <a:off x="0" y="1779051"/>
              <a:ext cx="4542830" cy="451749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txBody>
            <a:bodyPr wrap="square" lIns="214226" tIns="107113" rIns="214226" bIns="107113" rtlCol="0">
              <a:spAutoFit/>
            </a:bodyPr>
            <a:lstStyle/>
            <a:p>
              <a:pPr>
                <a:spcBef>
                  <a:spcPts val="300"/>
                </a:spcBef>
              </a:pPr>
              <a:r>
                <a:rPr lang="id-ID" sz="1400" noProof="1">
                  <a:latin typeface="Calibri Light" pitchFamily="34" charset="0"/>
                  <a:cs typeface="Calibri" pitchFamily="34" charset="0"/>
                </a:rPr>
                <a:t>Setelah mempelajari bab ini, peserta didik diharapkan mampu:</a:t>
              </a:r>
            </a:p>
            <a:p>
              <a:pPr marL="285750" indent="-285750">
                <a:spcBef>
                  <a:spcPts val="300"/>
                </a:spcBef>
                <a:buFont typeface="Arial" panose="020B0604020202020204" pitchFamily="34" charset="0"/>
                <a:buChar char="•"/>
              </a:pPr>
              <a:r>
                <a:rPr lang="id-ID" sz="1400" noProof="1">
                  <a:latin typeface="Calibri Light" pitchFamily="34" charset="0"/>
                  <a:cs typeface="Calibri" pitchFamily="34" charset="0"/>
                </a:rPr>
                <a:t>memberi contoh dan memiliki kesadaran akan hak dan kewajibannya sebagai warga sekolah, warga masyarakat, dan warga negara;</a:t>
              </a:r>
            </a:p>
            <a:p>
              <a:pPr marL="285750" indent="-285750">
                <a:spcBef>
                  <a:spcPts val="300"/>
                </a:spcBef>
                <a:buFont typeface="Arial" panose="020B0604020202020204" pitchFamily="34" charset="0"/>
                <a:buChar char="•"/>
              </a:pPr>
              <a:r>
                <a:rPr lang="id-ID" sz="1400" noProof="1">
                  <a:latin typeface="Calibri Light" pitchFamily="34" charset="0"/>
                  <a:cs typeface="Calibri" pitchFamily="34" charset="0"/>
                </a:rPr>
                <a:t>menjelaskan bela negara sebagai hak dan kewajiban warga sekolah, warga masyarakat, dan warga negara;</a:t>
              </a:r>
            </a:p>
            <a:p>
              <a:pPr marL="285750" indent="-285750">
                <a:spcBef>
                  <a:spcPts val="300"/>
                </a:spcBef>
                <a:buFont typeface="Arial" panose="020B0604020202020204" pitchFamily="34" charset="0"/>
                <a:buChar char="•"/>
              </a:pPr>
              <a:r>
                <a:rPr lang="id-ID" sz="1400" noProof="1">
                  <a:latin typeface="Calibri Light" pitchFamily="34" charset="0"/>
                  <a:cs typeface="Calibri" pitchFamily="34" charset="0"/>
                </a:rPr>
                <a:t>menguraikan peran dan kedudukan warga Negara Indonesia;</a:t>
              </a:r>
            </a:p>
            <a:p>
              <a:pPr marL="285750" indent="-285750">
                <a:spcBef>
                  <a:spcPts val="300"/>
                </a:spcBef>
                <a:buFont typeface="Arial" panose="020B0604020202020204" pitchFamily="34" charset="0"/>
                <a:buChar char="•"/>
              </a:pPr>
              <a:r>
                <a:rPr lang="id-ID" sz="1400" noProof="1">
                  <a:latin typeface="Calibri Light" pitchFamily="34" charset="0"/>
                  <a:cs typeface="Calibri" pitchFamily="34" charset="0"/>
                </a:rPr>
                <a:t>menghargai dan menerima adanya persamaan kedudukan warga Negara Indonesia</a:t>
              </a:r>
              <a:r>
                <a:rPr lang="en-US" sz="1400" noProof="1">
                  <a:latin typeface="Calibri Light" pitchFamily="34" charset="0"/>
                  <a:cs typeface="Calibri" pitchFamily="34" charset="0"/>
                </a:rPr>
                <a:t>.</a:t>
              </a:r>
              <a:endParaRPr lang="id-ID" sz="1400" noProof="1">
                <a:latin typeface="Calibri Light" pitchFamily="34" charset="0"/>
                <a:cs typeface="Calibri" pitchFamily="34" charset="0"/>
              </a:endParaRPr>
            </a:p>
            <a:p>
              <a:pPr marL="317091" indent="-317091">
                <a:spcBef>
                  <a:spcPts val="300"/>
                </a:spcBef>
                <a:buFont typeface="Arial" pitchFamily="34" charset="0"/>
                <a:buChar char="•"/>
              </a:pPr>
              <a:endParaRPr lang="id-ID" sz="1400" noProof="1">
                <a:latin typeface="Calibri Light" pitchFamily="34" charset="0"/>
                <a:cs typeface="Calibri" pitchFamily="34" charset="0"/>
              </a:endParaRPr>
            </a:p>
            <a:p>
              <a:pPr marL="317091" indent="-317091">
                <a:spcBef>
                  <a:spcPts val="300"/>
                </a:spcBef>
                <a:buFont typeface="Arial" pitchFamily="34" charset="0"/>
                <a:buChar char="•"/>
              </a:pPr>
              <a:endParaRPr lang="id-ID" sz="1400" noProof="1">
                <a:latin typeface="Calibri Light" pitchFamily="34" charset="0"/>
                <a:cs typeface="Calibri" pitchFamily="34" charset="0"/>
              </a:endParaRPr>
            </a:p>
            <a:p>
              <a:pPr marL="317091" indent="-317091">
                <a:spcBef>
                  <a:spcPts val="300"/>
                </a:spcBef>
                <a:buFont typeface="Arial" pitchFamily="34" charset="0"/>
                <a:buChar char="•"/>
              </a:pPr>
              <a:endParaRPr lang="id-ID" sz="1400" noProof="1">
                <a:latin typeface="Calibri Light" pitchFamily="34" charset="0"/>
                <a:cs typeface="Calibri" pitchFamily="34" charset="0"/>
              </a:endParaRPr>
            </a:p>
            <a:p>
              <a:pPr marL="317091" indent="-317091">
                <a:spcBef>
                  <a:spcPts val="300"/>
                </a:spcBef>
                <a:buFont typeface="Arial" pitchFamily="34" charset="0"/>
                <a:buChar char="•"/>
              </a:pPr>
              <a:endParaRPr lang="id-ID" sz="1400" noProof="1">
                <a:latin typeface="Calibri Light" pitchFamily="34" charset="0"/>
                <a:cs typeface="Calibri" pitchFamily="34" charset="0"/>
              </a:endParaRPr>
            </a:p>
            <a:p>
              <a:pPr marL="317091" indent="-317091">
                <a:spcBef>
                  <a:spcPts val="300"/>
                </a:spcBef>
                <a:buFont typeface="Arial" pitchFamily="34" charset="0"/>
                <a:buChar char="•"/>
              </a:pPr>
              <a:endParaRPr lang="id-ID" sz="1400" noProof="1">
                <a:latin typeface="Calibri Light" pitchFamily="34" charset="0"/>
                <a:cs typeface="Calibri" pitchFamily="34" charset="0"/>
              </a:endParaRPr>
            </a:p>
            <a:p>
              <a:pPr marL="317091" indent="-317091">
                <a:spcBef>
                  <a:spcPts val="300"/>
                </a:spcBef>
                <a:buFont typeface="Arial" pitchFamily="34" charset="0"/>
                <a:buChar char="•"/>
              </a:pPr>
              <a:endParaRPr lang="id-ID" sz="1400" noProof="1">
                <a:latin typeface="Calibri Light" pitchFamily="34" charset="0"/>
                <a:cs typeface="Calibri" pitchFamily="34" charset="0"/>
              </a:endParaRPr>
            </a:p>
            <a:p>
              <a:pPr marL="317091" indent="-317091">
                <a:spcBef>
                  <a:spcPts val="300"/>
                </a:spcBef>
                <a:buFont typeface="Arial" pitchFamily="34" charset="0"/>
                <a:buChar char="•"/>
              </a:pPr>
              <a:endParaRPr lang="id-ID" sz="1400" noProof="1">
                <a:latin typeface="Calibri Light" pitchFamily="34" charset="0"/>
                <a:cs typeface="Calibri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0" y="1413510"/>
              <a:ext cx="4542830" cy="369332"/>
            </a:xfrm>
            <a:prstGeom prst="rect">
              <a:avLst/>
            </a:prstGeom>
            <a:solidFill>
              <a:srgbClr val="2C987E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id-ID" b="1" noProof="1">
                  <a:solidFill>
                    <a:schemeClr val="bg1"/>
                  </a:solidFill>
                  <a:latin typeface="Candara" pitchFamily="34" charset="0"/>
                  <a:ea typeface="Tahoma" pitchFamily="34" charset="0"/>
                  <a:cs typeface="Calibri" pitchFamily="34" charset="0"/>
                </a:rPr>
                <a:t>Tujuan Pembelajaran</a:t>
              </a:r>
              <a:endParaRPr lang="id-ID" noProof="1">
                <a:solidFill>
                  <a:schemeClr val="bg1"/>
                </a:solidFill>
                <a:latin typeface="Candara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762425" y="133350"/>
            <a:ext cx="1619150" cy="457200"/>
            <a:chOff x="3762425" y="133350"/>
            <a:chExt cx="1619150" cy="457200"/>
          </a:xfrm>
        </p:grpSpPr>
        <p:sp>
          <p:nvSpPr>
            <p:cNvPr id="12" name="Parallelogram 11"/>
            <p:cNvSpPr/>
            <p:nvPr/>
          </p:nvSpPr>
          <p:spPr>
            <a:xfrm>
              <a:off x="3762425" y="133350"/>
              <a:ext cx="1619150" cy="457200"/>
            </a:xfrm>
            <a:prstGeom prst="parallelogram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957840" y="161895"/>
              <a:ext cx="122832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Cambria" pitchFamily="18" charset="0"/>
                  <a:ea typeface="Cambria" pitchFamily="18" charset="0"/>
                  <a:cs typeface="Calibri" pitchFamily="34" charset="0"/>
                </a:rPr>
                <a:t>BAB 4</a:t>
              </a:r>
            </a:p>
          </p:txBody>
        </p:sp>
      </p:grpSp>
      <p:sp>
        <p:nvSpPr>
          <p:cNvPr id="15" name="Rectangle 14"/>
          <p:cNvSpPr/>
          <p:nvPr/>
        </p:nvSpPr>
        <p:spPr>
          <a:xfrm>
            <a:off x="1191505" y="666750"/>
            <a:ext cx="6760990" cy="778071"/>
          </a:xfrm>
          <a:prstGeom prst="rect">
            <a:avLst/>
          </a:prstGeom>
        </p:spPr>
        <p:txBody>
          <a:bodyPr wrap="square" lIns="39027" tIns="19513" rIns="39027" bIns="19513">
            <a:spAutoFit/>
          </a:bodyPr>
          <a:lstStyle/>
          <a:p>
            <a:pPr algn="ctr"/>
            <a:r>
              <a:rPr lang="en-US" sz="2400" b="1" dirty="0">
                <a:solidFill>
                  <a:srgbClr val="002060"/>
                </a:solidFill>
                <a:latin typeface="Candara" pitchFamily="34" charset="0"/>
                <a:cs typeface="Calibri" pitchFamily="34" charset="0"/>
              </a:rPr>
              <a:t>NEGARA KESATUAN 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Candara" pitchFamily="34" charset="0"/>
                <a:cs typeface="Calibri" pitchFamily="34" charset="0"/>
              </a:rPr>
              <a:t>REPUBLIK INDONESIA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0" y="4302125"/>
            <a:ext cx="9144000" cy="841375"/>
            <a:chOff x="0" y="4302125"/>
            <a:chExt cx="9144000" cy="841375"/>
          </a:xfrm>
        </p:grpSpPr>
        <p:grpSp>
          <p:nvGrpSpPr>
            <p:cNvPr id="25" name="Group 24"/>
            <p:cNvGrpSpPr/>
            <p:nvPr/>
          </p:nvGrpSpPr>
          <p:grpSpPr>
            <a:xfrm>
              <a:off x="0" y="4302125"/>
              <a:ext cx="9144000" cy="841375"/>
              <a:chOff x="0" y="4302125"/>
              <a:chExt cx="9144000" cy="841375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0" y="4302125"/>
                <a:ext cx="9144000" cy="841375"/>
                <a:chOff x="0" y="4302125"/>
                <a:chExt cx="9144000" cy="841375"/>
              </a:xfrm>
            </p:grpSpPr>
            <p:pic>
              <p:nvPicPr>
                <p:cNvPr id="29" name="Picture 2" descr="E:\ELISA\ERLANGGA LISA\2017\TEMPLATE PPT\SMP PPKN kelas X kelompok wajib\SMP PPKN kelas X kelompok wajib.png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0" y="4302125"/>
                  <a:ext cx="9144000" cy="841375"/>
                </a:xfrm>
                <a:prstGeom prst="rect">
                  <a:avLst/>
                </a:prstGeom>
                <a:noFill/>
              </p:spPr>
            </p:pic>
            <p:sp>
              <p:nvSpPr>
                <p:cNvPr id="30" name="TextBox 16"/>
                <p:cNvSpPr txBox="1"/>
                <p:nvPr/>
              </p:nvSpPr>
              <p:spPr>
                <a:xfrm>
                  <a:off x="2057400" y="4732407"/>
                  <a:ext cx="5334000" cy="353943"/>
                </a:xfrm>
                <a:prstGeom prst="rect">
                  <a:avLst/>
                </a:prstGeom>
                <a:solidFill>
                  <a:srgbClr val="FFC000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id-ID" sz="1700" b="1" dirty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PENDIDIKAN PANCASILA</a:t>
                  </a:r>
                  <a:endParaRPr lang="en-US" sz="17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pic>
            <p:nvPicPr>
              <p:cNvPr id="28" name="Picture 27" descr="A picture containing text&#10;&#10;Description automatically generated">
                <a:extLst>
                  <a:ext uri="{FF2B5EF4-FFF2-40B4-BE49-F238E27FC236}">
                    <a16:creationId xmlns:a16="http://schemas.microsoft.com/office/drawing/2014/main" id="{D65625EF-D92B-4D38-A026-7B2925F9C46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colorTemperature colorTemp="112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t="18873"/>
              <a:stretch/>
            </p:blipFill>
            <p:spPr>
              <a:xfrm>
                <a:off x="6172200" y="4734224"/>
                <a:ext cx="2743200" cy="350308"/>
              </a:xfrm>
              <a:prstGeom prst="rect">
                <a:avLst/>
              </a:prstGeom>
            </p:spPr>
          </p:pic>
        </p:grpSp>
        <p:sp>
          <p:nvSpPr>
            <p:cNvPr id="26" name="Rectangle 25"/>
            <p:cNvSpPr/>
            <p:nvPr/>
          </p:nvSpPr>
          <p:spPr>
            <a:xfrm>
              <a:off x="0" y="4722812"/>
              <a:ext cx="1066800" cy="363538"/>
            </a:xfrm>
            <a:prstGeom prst="rect">
              <a:avLst/>
            </a:prstGeom>
            <a:solidFill>
              <a:srgbClr val="1777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SMK/MA</a:t>
              </a: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898" y="1474657"/>
            <a:ext cx="3276600" cy="2405024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4955718" y="4086872"/>
            <a:ext cx="37753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Abadi MT"/>
              </a:rPr>
              <a:t>Sumber</a:t>
            </a:r>
            <a:r>
              <a:rPr lang="en-US" dirty="0">
                <a:latin typeface="Abadi MT"/>
              </a:rPr>
              <a:t>: </a:t>
            </a:r>
            <a:r>
              <a:rPr lang="en-US" dirty="0" err="1">
                <a:latin typeface="Abadi MT"/>
              </a:rPr>
              <a:t>shutterstock</a:t>
            </a:r>
            <a:r>
              <a:rPr lang="en-US" dirty="0">
                <a:latin typeface="Abadi MT"/>
              </a:rPr>
              <a:t>, 1992374180</a:t>
            </a:r>
          </a:p>
        </p:txBody>
      </p:sp>
    </p:spTree>
    <p:extLst>
      <p:ext uri="{BB962C8B-B14F-4D97-AF65-F5344CB8AC3E}">
        <p14:creationId xmlns:p14="http://schemas.microsoft.com/office/powerpoint/2010/main" val="30562638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34"/>
          <p:cNvSpPr txBox="1"/>
          <p:nvPr/>
        </p:nvSpPr>
        <p:spPr>
          <a:xfrm>
            <a:off x="0" y="133350"/>
            <a:ext cx="9143999" cy="401816"/>
          </a:xfrm>
          <a:prstGeom prst="rect">
            <a:avLst/>
          </a:prstGeom>
          <a:solidFill>
            <a:srgbClr val="2C987E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3128" tIns="46565" rIns="93128" bIns="46565" rtlCol="0">
            <a:spAutoFit/>
          </a:bodyPr>
          <a:lstStyle/>
          <a:p>
            <a:pPr marL="0" lvl="1">
              <a:tabLst>
                <a:tab pos="692185" algn="l"/>
              </a:tabLst>
            </a:pPr>
            <a:r>
              <a:rPr lang="it-IT" sz="2000" b="1" dirty="0">
                <a:solidFill>
                  <a:schemeClr val="bg1"/>
                </a:solidFill>
                <a:latin typeface="Candara" pitchFamily="34" charset="0"/>
              </a:rPr>
              <a:t>C. </a:t>
            </a:r>
            <a:r>
              <a:rPr lang="fi-FI" sz="2000" b="1" dirty="0">
                <a:solidFill>
                  <a:schemeClr val="bg1"/>
                </a:solidFill>
                <a:latin typeface="Candara" pitchFamily="34" charset="0"/>
              </a:rPr>
              <a:t>Persamaan Kedudukan Warga Negara</a:t>
            </a:r>
            <a:endParaRPr lang="en-US" sz="20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4302125"/>
            <a:ext cx="9144000" cy="841375"/>
            <a:chOff x="0" y="4302125"/>
            <a:chExt cx="9144000" cy="841375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4302125"/>
              <a:ext cx="9144000" cy="841375"/>
              <a:chOff x="0" y="4302125"/>
              <a:chExt cx="9144000" cy="841375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0" y="4302125"/>
                <a:ext cx="9144000" cy="841375"/>
                <a:chOff x="0" y="4302125"/>
                <a:chExt cx="9144000" cy="841375"/>
              </a:xfrm>
            </p:grpSpPr>
            <p:pic>
              <p:nvPicPr>
                <p:cNvPr id="15" name="Picture 2" descr="E:\ELISA\ERLANGGA LISA\2017\TEMPLATE PPT\SMP PPKN kelas X kelompok wajib\SMP PPKN kelas X kelompok wajib.png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0" y="4302125"/>
                  <a:ext cx="9144000" cy="841375"/>
                </a:xfrm>
                <a:prstGeom prst="rect">
                  <a:avLst/>
                </a:prstGeom>
                <a:noFill/>
              </p:spPr>
            </p:pic>
            <p:sp>
              <p:nvSpPr>
                <p:cNvPr id="22" name="TextBox 16"/>
                <p:cNvSpPr txBox="1"/>
                <p:nvPr/>
              </p:nvSpPr>
              <p:spPr>
                <a:xfrm>
                  <a:off x="2057400" y="4732407"/>
                  <a:ext cx="5334000" cy="353943"/>
                </a:xfrm>
                <a:prstGeom prst="rect">
                  <a:avLst/>
                </a:prstGeom>
                <a:solidFill>
                  <a:srgbClr val="FFC000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id-ID" sz="1700" b="1" dirty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PENDIDIKAN PANCASILA</a:t>
                  </a:r>
                  <a:endParaRPr lang="en-US" sz="17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pic>
            <p:nvPicPr>
              <p:cNvPr id="14" name="Picture 13" descr="A picture containing text&#10;&#10;Description automatically generated">
                <a:extLst>
                  <a:ext uri="{FF2B5EF4-FFF2-40B4-BE49-F238E27FC236}">
                    <a16:creationId xmlns:a16="http://schemas.microsoft.com/office/drawing/2014/main" id="{D65625EF-D92B-4D38-A026-7B2925F9C46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colorTemperature colorTemp="112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t="18873"/>
              <a:stretch/>
            </p:blipFill>
            <p:spPr>
              <a:xfrm>
                <a:off x="6172200" y="4734224"/>
                <a:ext cx="2743200" cy="350308"/>
              </a:xfrm>
              <a:prstGeom prst="rect">
                <a:avLst/>
              </a:prstGeom>
            </p:spPr>
          </p:pic>
        </p:grpSp>
        <p:sp>
          <p:nvSpPr>
            <p:cNvPr id="12" name="Rectangle 11"/>
            <p:cNvSpPr/>
            <p:nvPr/>
          </p:nvSpPr>
          <p:spPr>
            <a:xfrm>
              <a:off x="0" y="4722812"/>
              <a:ext cx="1066800" cy="363538"/>
            </a:xfrm>
            <a:prstGeom prst="rect">
              <a:avLst/>
            </a:prstGeom>
            <a:solidFill>
              <a:srgbClr val="1777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SMK/MA</a:t>
              </a:r>
            </a:p>
          </p:txBody>
        </p:sp>
      </p:grpSp>
      <p:sp>
        <p:nvSpPr>
          <p:cNvPr id="4" name="Rectangle 3"/>
          <p:cNvSpPr/>
          <p:nvPr/>
        </p:nvSpPr>
        <p:spPr>
          <a:xfrm>
            <a:off x="152400" y="720082"/>
            <a:ext cx="4876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latin typeface="Abadi MT"/>
              </a:rPr>
              <a:t>Persamaan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kedudukan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warga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negara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sangat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penting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dalam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negara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demokrasi</a:t>
            </a:r>
            <a:r>
              <a:rPr lang="en-US" sz="2000" dirty="0">
                <a:latin typeface="Abadi MT"/>
              </a:rPr>
              <a:t>. Hal </a:t>
            </a:r>
            <a:r>
              <a:rPr lang="en-US" sz="2000" dirty="0" err="1">
                <a:latin typeface="Abadi MT"/>
              </a:rPr>
              <a:t>itu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merupakan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dasar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untuk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berlangsungnya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demokrasi</a:t>
            </a:r>
            <a:r>
              <a:rPr lang="en-US" sz="2000" dirty="0">
                <a:latin typeface="Abadi MT"/>
              </a:rPr>
              <a:t>. </a:t>
            </a:r>
          </a:p>
        </p:txBody>
      </p:sp>
      <p:sp>
        <p:nvSpPr>
          <p:cNvPr id="5" name="Rectangle 4"/>
          <p:cNvSpPr/>
          <p:nvPr/>
        </p:nvSpPr>
        <p:spPr>
          <a:xfrm>
            <a:off x="4038600" y="2018354"/>
            <a:ext cx="4876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Abadi MT"/>
              </a:rPr>
              <a:t>Di Indonesia pun, UUD NRI </a:t>
            </a:r>
            <a:r>
              <a:rPr lang="en-US" sz="2000" dirty="0" err="1">
                <a:latin typeface="Abadi MT"/>
              </a:rPr>
              <a:t>Tahun</a:t>
            </a:r>
            <a:r>
              <a:rPr lang="en-US" sz="2000" dirty="0">
                <a:latin typeface="Abadi MT"/>
              </a:rPr>
              <a:t> 1945 </a:t>
            </a:r>
            <a:r>
              <a:rPr lang="en-US" sz="2000" dirty="0" err="1">
                <a:latin typeface="Abadi MT"/>
              </a:rPr>
              <a:t>mengatur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mengenai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persamaan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kedudukan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warga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negara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ini</a:t>
            </a:r>
            <a:r>
              <a:rPr lang="en-US" sz="2000" dirty="0">
                <a:latin typeface="Abadi MT"/>
              </a:rPr>
              <a:t>. </a:t>
            </a:r>
            <a:r>
              <a:rPr lang="en-US" sz="2000" dirty="0" err="1">
                <a:latin typeface="Abadi MT"/>
              </a:rPr>
              <a:t>Persamaan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kedudukan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warga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negara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dalam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ilmu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politik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disebut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dengan</a:t>
            </a:r>
            <a:r>
              <a:rPr lang="en-US" sz="2000" dirty="0">
                <a:latin typeface="Abadi MT"/>
              </a:rPr>
              <a:t> ‘</a:t>
            </a:r>
            <a:r>
              <a:rPr lang="en-US" sz="2000" dirty="0" err="1">
                <a:latin typeface="Abadi MT"/>
              </a:rPr>
              <a:t>persamaan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politik</a:t>
            </a:r>
            <a:r>
              <a:rPr lang="en-US" sz="2000" dirty="0">
                <a:latin typeface="Abadi MT"/>
              </a:rPr>
              <a:t>’ </a:t>
            </a:r>
            <a:r>
              <a:rPr lang="en-US" sz="2000" dirty="0" err="1">
                <a:latin typeface="Abadi MT"/>
              </a:rPr>
              <a:t>atau</a:t>
            </a:r>
            <a:r>
              <a:rPr lang="en-US" sz="2000" dirty="0">
                <a:latin typeface="Abadi MT"/>
              </a:rPr>
              <a:t> </a:t>
            </a:r>
            <a:r>
              <a:rPr lang="en-US" sz="2000" b="1" i="1" dirty="0">
                <a:solidFill>
                  <a:srgbClr val="2EA085"/>
                </a:solidFill>
                <a:latin typeface="Abadi MT"/>
              </a:rPr>
              <a:t>political equality</a:t>
            </a:r>
            <a:r>
              <a:rPr lang="en-US" sz="2000" b="1" dirty="0">
                <a:solidFill>
                  <a:srgbClr val="2EA085"/>
                </a:solidFill>
                <a:latin typeface="Abadi M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80282681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4302125"/>
            <a:ext cx="9144000" cy="841375"/>
            <a:chOff x="0" y="4302125"/>
            <a:chExt cx="9144000" cy="841375"/>
          </a:xfrm>
        </p:grpSpPr>
        <p:grpSp>
          <p:nvGrpSpPr>
            <p:cNvPr id="4" name="Group 3"/>
            <p:cNvGrpSpPr/>
            <p:nvPr/>
          </p:nvGrpSpPr>
          <p:grpSpPr>
            <a:xfrm>
              <a:off x="0" y="4302125"/>
              <a:ext cx="9144000" cy="841375"/>
              <a:chOff x="0" y="4302125"/>
              <a:chExt cx="9144000" cy="841375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0" y="4302125"/>
                <a:ext cx="9144000" cy="841375"/>
                <a:chOff x="0" y="4302125"/>
                <a:chExt cx="9144000" cy="841375"/>
              </a:xfrm>
            </p:grpSpPr>
            <p:pic>
              <p:nvPicPr>
                <p:cNvPr id="8" name="Picture 2" descr="E:\ELISA\ERLANGGA LISA\2017\TEMPLATE PPT\SMP PPKN kelas X kelompok wajib\SMP PPKN kelas X kelompok wajib.png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0" y="4302125"/>
                  <a:ext cx="9144000" cy="841375"/>
                </a:xfrm>
                <a:prstGeom prst="rect">
                  <a:avLst/>
                </a:prstGeom>
                <a:noFill/>
              </p:spPr>
            </p:pic>
            <p:sp>
              <p:nvSpPr>
                <p:cNvPr id="9" name="TextBox 16"/>
                <p:cNvSpPr txBox="1"/>
                <p:nvPr/>
              </p:nvSpPr>
              <p:spPr>
                <a:xfrm>
                  <a:off x="2057400" y="4732407"/>
                  <a:ext cx="5334000" cy="353943"/>
                </a:xfrm>
                <a:prstGeom prst="rect">
                  <a:avLst/>
                </a:prstGeom>
                <a:solidFill>
                  <a:srgbClr val="FFC000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id-ID" sz="1700" b="1" dirty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PENDIDIKAN PANCASILA</a:t>
                  </a:r>
                  <a:endParaRPr lang="en-US" sz="17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pic>
            <p:nvPicPr>
              <p:cNvPr id="7" name="Picture 6" descr="A picture containing text&#10;&#10;Description automatically generated">
                <a:extLst>
                  <a:ext uri="{FF2B5EF4-FFF2-40B4-BE49-F238E27FC236}">
                    <a16:creationId xmlns:a16="http://schemas.microsoft.com/office/drawing/2014/main" id="{D65625EF-D92B-4D38-A026-7B2925F9C46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colorTemperature colorTemp="112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t="18873"/>
              <a:stretch/>
            </p:blipFill>
            <p:spPr>
              <a:xfrm>
                <a:off x="6172200" y="4734224"/>
                <a:ext cx="2743200" cy="350308"/>
              </a:xfrm>
              <a:prstGeom prst="rect">
                <a:avLst/>
              </a:prstGeom>
            </p:spPr>
          </p:pic>
        </p:grpSp>
        <p:sp>
          <p:nvSpPr>
            <p:cNvPr id="5" name="Rectangle 4"/>
            <p:cNvSpPr/>
            <p:nvPr/>
          </p:nvSpPr>
          <p:spPr>
            <a:xfrm>
              <a:off x="0" y="4722812"/>
              <a:ext cx="1066800" cy="363538"/>
            </a:xfrm>
            <a:prstGeom prst="rect">
              <a:avLst/>
            </a:prstGeom>
            <a:solidFill>
              <a:srgbClr val="1777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SMK/MA</a:t>
              </a:r>
            </a:p>
          </p:txBody>
        </p:sp>
      </p:grpSp>
      <p:sp>
        <p:nvSpPr>
          <p:cNvPr id="10" name="TextBox 34"/>
          <p:cNvSpPr txBox="1"/>
          <p:nvPr/>
        </p:nvSpPr>
        <p:spPr>
          <a:xfrm>
            <a:off x="0" y="133350"/>
            <a:ext cx="9143999" cy="401816"/>
          </a:xfrm>
          <a:prstGeom prst="rect">
            <a:avLst/>
          </a:prstGeom>
          <a:solidFill>
            <a:srgbClr val="2C987E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3128" tIns="46565" rIns="93128" bIns="46565" rtlCol="0">
            <a:spAutoFit/>
          </a:bodyPr>
          <a:lstStyle/>
          <a:p>
            <a:pPr marL="0" lvl="1">
              <a:tabLst>
                <a:tab pos="692185" algn="l"/>
              </a:tabLst>
            </a:pPr>
            <a:r>
              <a:rPr lang="it-IT" sz="2000" b="1" dirty="0">
                <a:solidFill>
                  <a:schemeClr val="bg1"/>
                </a:solidFill>
                <a:latin typeface="Candara" pitchFamily="34" charset="0"/>
              </a:rPr>
              <a:t>Persamaan Kedudukan Warga Negara dalam UUD NRI Tahun 1945</a:t>
            </a:r>
            <a:endParaRPr lang="en-US" sz="20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4395" y="1178010"/>
            <a:ext cx="440787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latin typeface="Abadi MT"/>
              </a:rPr>
              <a:t>Pasal</a:t>
            </a:r>
            <a:r>
              <a:rPr lang="en-US" sz="2000" dirty="0">
                <a:latin typeface="Abadi MT"/>
              </a:rPr>
              <a:t> 27 Ayat (1) </a:t>
            </a:r>
            <a:r>
              <a:rPr lang="en-US" sz="2000" dirty="0" err="1">
                <a:latin typeface="Abadi MT"/>
              </a:rPr>
              <a:t>menyatakan</a:t>
            </a:r>
            <a:r>
              <a:rPr lang="en-US" sz="2000" dirty="0">
                <a:latin typeface="Abadi MT"/>
              </a:rPr>
              <a:t>,</a:t>
            </a:r>
          </a:p>
          <a:p>
            <a:pPr algn="just"/>
            <a:r>
              <a:rPr lang="en-US" sz="2000" dirty="0">
                <a:latin typeface="Abadi MT"/>
              </a:rPr>
              <a:t>“</a:t>
            </a:r>
            <a:r>
              <a:rPr lang="en-US" sz="2000" dirty="0" err="1">
                <a:latin typeface="Abadi MT"/>
              </a:rPr>
              <a:t>Segala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warga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negara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bersamaan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kedudukannya</a:t>
            </a:r>
            <a:r>
              <a:rPr lang="en-US" sz="2000" dirty="0">
                <a:latin typeface="Abadi MT"/>
              </a:rPr>
              <a:t> di </a:t>
            </a:r>
            <a:r>
              <a:rPr lang="en-US" sz="2000" dirty="0" err="1">
                <a:latin typeface="Abadi MT"/>
              </a:rPr>
              <a:t>dalam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hukum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dan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pemerintahan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dan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wajib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menjunjung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hukum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dan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pemerintahan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itu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dengan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tidak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ada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kecualinya</a:t>
            </a:r>
            <a:r>
              <a:rPr lang="en-US" sz="2000" dirty="0">
                <a:latin typeface="Abadi MT"/>
              </a:rPr>
              <a:t>”.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24400" y="2495550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err="1">
                <a:latin typeface="Abadi MT"/>
              </a:rPr>
              <a:t>Persamaan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kedudukan</a:t>
            </a:r>
            <a:r>
              <a:rPr lang="en-US" sz="2000" dirty="0">
                <a:latin typeface="Abadi MT"/>
              </a:rPr>
              <a:t> di </a:t>
            </a:r>
            <a:r>
              <a:rPr lang="en-US" sz="2000" dirty="0" err="1">
                <a:latin typeface="Abadi MT"/>
              </a:rPr>
              <a:t>dalam</a:t>
            </a:r>
            <a:r>
              <a:rPr lang="en-US" sz="2000" dirty="0">
                <a:latin typeface="Abadi MT"/>
              </a:rPr>
              <a:t>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hukum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berarti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secara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hukum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semua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warga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negara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memiliki</a:t>
            </a:r>
            <a:r>
              <a:rPr lang="en-US" sz="2000" dirty="0">
                <a:latin typeface="Abadi MT"/>
              </a:rPr>
              <a:t>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kedudukan</a:t>
            </a:r>
            <a:r>
              <a:rPr lang="en-US" sz="2000" b="1" dirty="0">
                <a:solidFill>
                  <a:srgbClr val="2C987E"/>
                </a:solidFill>
                <a:latin typeface="Abadi MT"/>
              </a:rPr>
              <a:t> yang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sama</a:t>
            </a:r>
            <a:r>
              <a:rPr lang="en-US" sz="2000" dirty="0">
                <a:latin typeface="Abadi MT"/>
              </a:rPr>
              <a:t>. </a:t>
            </a:r>
            <a:r>
              <a:rPr lang="en-US" sz="2000" dirty="0" err="1">
                <a:latin typeface="Abadi MT"/>
              </a:rPr>
              <a:t>Artinya</a:t>
            </a:r>
            <a:r>
              <a:rPr lang="en-US" sz="2000" dirty="0">
                <a:latin typeface="Abadi MT"/>
              </a:rPr>
              <a:t>, </a:t>
            </a:r>
            <a:r>
              <a:rPr lang="en-US" sz="2000" dirty="0" err="1">
                <a:latin typeface="Abadi MT"/>
              </a:rPr>
              <a:t>semua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warga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negara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memiliki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hak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dan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kewajiban</a:t>
            </a:r>
            <a:r>
              <a:rPr lang="en-US" sz="2000" dirty="0">
                <a:latin typeface="Abadi MT"/>
              </a:rPr>
              <a:t> yang </a:t>
            </a:r>
            <a:r>
              <a:rPr lang="en-US" sz="2000" dirty="0" err="1">
                <a:latin typeface="Abadi MT"/>
              </a:rPr>
              <a:t>sama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selaku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warga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negara</a:t>
            </a:r>
            <a:r>
              <a:rPr lang="en-US" sz="2000" dirty="0">
                <a:latin typeface="Abadi MT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404" y="586911"/>
            <a:ext cx="7772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rgbClr val="2C987E"/>
                </a:solidFill>
                <a:latin typeface="Abadi MT"/>
              </a:rPr>
              <a:t>Persamaan</a:t>
            </a:r>
            <a:r>
              <a:rPr lang="en-US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b="1" dirty="0" err="1">
                <a:solidFill>
                  <a:srgbClr val="2C987E"/>
                </a:solidFill>
                <a:latin typeface="Abadi MT"/>
              </a:rPr>
              <a:t>Kedudukan</a:t>
            </a:r>
            <a:r>
              <a:rPr lang="en-US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b="1" dirty="0" err="1">
                <a:solidFill>
                  <a:srgbClr val="2C987E"/>
                </a:solidFill>
                <a:latin typeface="Abadi MT"/>
              </a:rPr>
              <a:t>dalam</a:t>
            </a:r>
            <a:r>
              <a:rPr lang="en-US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b="1" dirty="0" err="1">
                <a:solidFill>
                  <a:srgbClr val="2C987E"/>
                </a:solidFill>
                <a:latin typeface="Abadi MT"/>
              </a:rPr>
              <a:t>Bidang</a:t>
            </a:r>
            <a:r>
              <a:rPr lang="en-US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b="1" dirty="0" err="1">
                <a:solidFill>
                  <a:srgbClr val="2C987E"/>
                </a:solidFill>
                <a:latin typeface="Abadi MT"/>
              </a:rPr>
              <a:t>Hukum</a:t>
            </a:r>
            <a:r>
              <a:rPr lang="en-US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b="1" dirty="0" err="1">
                <a:solidFill>
                  <a:srgbClr val="2C987E"/>
                </a:solidFill>
                <a:latin typeface="Abadi MT"/>
              </a:rPr>
              <a:t>dan</a:t>
            </a:r>
            <a:r>
              <a:rPr lang="en-US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b="1" dirty="0" err="1">
                <a:solidFill>
                  <a:srgbClr val="2C987E"/>
                </a:solidFill>
                <a:latin typeface="Abadi MT"/>
              </a:rPr>
              <a:t>Politik</a:t>
            </a:r>
            <a:r>
              <a:rPr lang="en-US" b="1" dirty="0">
                <a:solidFill>
                  <a:srgbClr val="2C987E"/>
                </a:solidFill>
                <a:latin typeface="Abadi MT"/>
              </a:rPr>
              <a:t> </a:t>
            </a:r>
            <a:endParaRPr lang="en-US" dirty="0">
              <a:solidFill>
                <a:srgbClr val="2C987E"/>
              </a:solidFill>
              <a:latin typeface="Abadi MT"/>
            </a:endParaRPr>
          </a:p>
        </p:txBody>
      </p:sp>
    </p:spTree>
    <p:extLst>
      <p:ext uri="{BB962C8B-B14F-4D97-AF65-F5344CB8AC3E}">
        <p14:creationId xmlns:p14="http://schemas.microsoft.com/office/powerpoint/2010/main" val="1358848606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4302125"/>
            <a:ext cx="9144000" cy="841375"/>
            <a:chOff x="0" y="4302125"/>
            <a:chExt cx="9144000" cy="841375"/>
          </a:xfrm>
        </p:grpSpPr>
        <p:grpSp>
          <p:nvGrpSpPr>
            <p:cNvPr id="4" name="Group 3"/>
            <p:cNvGrpSpPr/>
            <p:nvPr/>
          </p:nvGrpSpPr>
          <p:grpSpPr>
            <a:xfrm>
              <a:off x="0" y="4302125"/>
              <a:ext cx="9144000" cy="841375"/>
              <a:chOff x="0" y="4302125"/>
              <a:chExt cx="9144000" cy="841375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0" y="4302125"/>
                <a:ext cx="9144000" cy="841375"/>
                <a:chOff x="0" y="4302125"/>
                <a:chExt cx="9144000" cy="841375"/>
              </a:xfrm>
            </p:grpSpPr>
            <p:pic>
              <p:nvPicPr>
                <p:cNvPr id="8" name="Picture 2" descr="E:\ELISA\ERLANGGA LISA\2017\TEMPLATE PPT\SMP PPKN kelas X kelompok wajib\SMP PPKN kelas X kelompok wajib.png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0" y="4302125"/>
                  <a:ext cx="9144000" cy="841375"/>
                </a:xfrm>
                <a:prstGeom prst="rect">
                  <a:avLst/>
                </a:prstGeom>
                <a:noFill/>
              </p:spPr>
            </p:pic>
            <p:sp>
              <p:nvSpPr>
                <p:cNvPr id="9" name="TextBox 16"/>
                <p:cNvSpPr txBox="1"/>
                <p:nvPr/>
              </p:nvSpPr>
              <p:spPr>
                <a:xfrm>
                  <a:off x="2057400" y="4732407"/>
                  <a:ext cx="5334000" cy="353943"/>
                </a:xfrm>
                <a:prstGeom prst="rect">
                  <a:avLst/>
                </a:prstGeom>
                <a:solidFill>
                  <a:srgbClr val="FFC000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id-ID" sz="1700" b="1" dirty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PENDIDIKAN PANCASILA</a:t>
                  </a:r>
                  <a:endParaRPr lang="en-US" sz="17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pic>
            <p:nvPicPr>
              <p:cNvPr id="7" name="Picture 6" descr="A picture containing text&#10;&#10;Description automatically generated">
                <a:extLst>
                  <a:ext uri="{FF2B5EF4-FFF2-40B4-BE49-F238E27FC236}">
                    <a16:creationId xmlns:a16="http://schemas.microsoft.com/office/drawing/2014/main" id="{D65625EF-D92B-4D38-A026-7B2925F9C46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colorTemperature colorTemp="112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t="18873"/>
              <a:stretch/>
            </p:blipFill>
            <p:spPr>
              <a:xfrm>
                <a:off x="6172200" y="4734224"/>
                <a:ext cx="2743200" cy="350308"/>
              </a:xfrm>
              <a:prstGeom prst="rect">
                <a:avLst/>
              </a:prstGeom>
            </p:spPr>
          </p:pic>
        </p:grpSp>
        <p:sp>
          <p:nvSpPr>
            <p:cNvPr id="5" name="Rectangle 4"/>
            <p:cNvSpPr/>
            <p:nvPr/>
          </p:nvSpPr>
          <p:spPr>
            <a:xfrm>
              <a:off x="0" y="4722812"/>
              <a:ext cx="1066800" cy="363538"/>
            </a:xfrm>
            <a:prstGeom prst="rect">
              <a:avLst/>
            </a:prstGeom>
            <a:solidFill>
              <a:srgbClr val="1777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SMK/MA</a:t>
              </a:r>
            </a:p>
          </p:txBody>
        </p:sp>
      </p:grpSp>
      <p:sp>
        <p:nvSpPr>
          <p:cNvPr id="13" name="Rectangle 12"/>
          <p:cNvSpPr/>
          <p:nvPr/>
        </p:nvSpPr>
        <p:spPr>
          <a:xfrm>
            <a:off x="210472" y="285750"/>
            <a:ext cx="62183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b="1" dirty="0">
                <a:solidFill>
                  <a:srgbClr val="2C987E"/>
                </a:solidFill>
                <a:latin typeface="Abadi MT"/>
              </a:rPr>
              <a:t>Persamaan Kedudukan dalam Bidang Ekonomi</a:t>
            </a:r>
            <a:endParaRPr lang="en-US" sz="2000" b="1" dirty="0">
              <a:solidFill>
                <a:srgbClr val="2C987E"/>
              </a:solidFill>
              <a:latin typeface="Abadi M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0472" y="1140756"/>
            <a:ext cx="49711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Abadi MT"/>
              </a:rPr>
              <a:t>Di </a:t>
            </a:r>
            <a:r>
              <a:rPr lang="en-US" sz="2000" dirty="0" err="1">
                <a:latin typeface="Abadi MT"/>
              </a:rPr>
              <a:t>dalam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bidang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ekonomi</a:t>
            </a:r>
            <a:r>
              <a:rPr lang="en-US" sz="2000" dirty="0">
                <a:latin typeface="Abadi MT"/>
              </a:rPr>
              <a:t>, </a:t>
            </a:r>
            <a:r>
              <a:rPr lang="en-US" sz="2000" dirty="0" err="1">
                <a:latin typeface="Abadi MT"/>
              </a:rPr>
              <a:t>tidak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boleh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ada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pengistimewaan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dan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diskriminasi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terhadap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warga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negara</a:t>
            </a:r>
            <a:r>
              <a:rPr lang="en-US" sz="2000" dirty="0">
                <a:latin typeface="Abadi MT"/>
              </a:rPr>
              <a:t>, </a:t>
            </a:r>
            <a:r>
              <a:rPr lang="en-US" sz="2000" dirty="0" err="1">
                <a:latin typeface="Abadi MT"/>
              </a:rPr>
              <a:t>baik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selaku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individu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maupun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kelompok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tertentu</a:t>
            </a:r>
            <a:r>
              <a:rPr lang="en-US" sz="2000" dirty="0">
                <a:latin typeface="Abadi MT"/>
              </a:rPr>
              <a:t>, </a:t>
            </a:r>
            <a:r>
              <a:rPr lang="en-US" sz="2000" dirty="0" err="1">
                <a:latin typeface="Abadi MT"/>
              </a:rPr>
              <a:t>dalam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berbagai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kegiatan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ekonomi</a:t>
            </a:r>
            <a:r>
              <a:rPr lang="en-US" sz="2000" dirty="0">
                <a:latin typeface="Abadi MT"/>
              </a:rPr>
              <a:t>.</a:t>
            </a:r>
          </a:p>
          <a:p>
            <a:r>
              <a:rPr lang="en-US" sz="2000" dirty="0" err="1">
                <a:latin typeface="Abadi MT"/>
              </a:rPr>
              <a:t>Semua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warga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negara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harus</a:t>
            </a:r>
            <a:r>
              <a:rPr lang="en-US" sz="2000" dirty="0">
                <a:latin typeface="Abadi MT"/>
              </a:rPr>
              <a:t> </a:t>
            </a:r>
            <a:r>
              <a:rPr lang="en-US" sz="2000" dirty="0" err="1">
                <a:latin typeface="Abadi MT"/>
              </a:rPr>
              <a:t>mendapatkan</a:t>
            </a:r>
            <a:r>
              <a:rPr lang="en-US" sz="2000" dirty="0">
                <a:latin typeface="Abadi MT"/>
              </a:rPr>
              <a:t>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kesempatan</a:t>
            </a:r>
            <a:r>
              <a:rPr lang="en-US" sz="2000" b="1" dirty="0">
                <a:solidFill>
                  <a:srgbClr val="2C987E"/>
                </a:solidFill>
                <a:latin typeface="Abadi MT"/>
              </a:rPr>
              <a:t> yang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sama</a:t>
            </a:r>
            <a:r>
              <a:rPr lang="en-US" sz="2000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untuk</a:t>
            </a:r>
            <a:r>
              <a:rPr lang="en-US" sz="2000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menjalankan</a:t>
            </a:r>
            <a:r>
              <a:rPr lang="en-US" sz="2000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berbagai</a:t>
            </a:r>
            <a:r>
              <a:rPr lang="en-US" sz="2000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kegiatan</a:t>
            </a:r>
            <a:r>
              <a:rPr lang="en-US" sz="2000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ekonomi</a:t>
            </a:r>
            <a:r>
              <a:rPr lang="en-US" sz="2000" dirty="0">
                <a:latin typeface="Abadi MT"/>
              </a:rPr>
              <a:t>. 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672803"/>
            <a:ext cx="4933190" cy="3288794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5979536" y="4117459"/>
            <a:ext cx="18133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Abadi MT"/>
              </a:rPr>
              <a:t>Sumber</a:t>
            </a:r>
            <a:r>
              <a:rPr lang="en-US" dirty="0">
                <a:latin typeface="Abadi MT"/>
              </a:rPr>
              <a:t>: </a:t>
            </a:r>
            <a:r>
              <a:rPr lang="en-US" dirty="0" err="1">
                <a:latin typeface="Abadi MT"/>
              </a:rPr>
              <a:t>freepik</a:t>
            </a:r>
            <a:endParaRPr lang="en-US" dirty="0">
              <a:latin typeface="Abadi MT"/>
            </a:endParaRPr>
          </a:p>
        </p:txBody>
      </p:sp>
    </p:spTree>
    <p:extLst>
      <p:ext uri="{BB962C8B-B14F-4D97-AF65-F5344CB8AC3E}">
        <p14:creationId xmlns:p14="http://schemas.microsoft.com/office/powerpoint/2010/main" val="778495348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4302125"/>
            <a:ext cx="9144000" cy="841375"/>
            <a:chOff x="0" y="4302125"/>
            <a:chExt cx="9144000" cy="841375"/>
          </a:xfrm>
        </p:grpSpPr>
        <p:grpSp>
          <p:nvGrpSpPr>
            <p:cNvPr id="4" name="Group 3"/>
            <p:cNvGrpSpPr/>
            <p:nvPr/>
          </p:nvGrpSpPr>
          <p:grpSpPr>
            <a:xfrm>
              <a:off x="0" y="4302125"/>
              <a:ext cx="9144000" cy="841375"/>
              <a:chOff x="0" y="4302125"/>
              <a:chExt cx="9144000" cy="841375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0" y="4302125"/>
                <a:ext cx="9144000" cy="841375"/>
                <a:chOff x="0" y="4302125"/>
                <a:chExt cx="9144000" cy="841375"/>
              </a:xfrm>
            </p:grpSpPr>
            <p:pic>
              <p:nvPicPr>
                <p:cNvPr id="8" name="Picture 2" descr="E:\ELISA\ERLANGGA LISA\2017\TEMPLATE PPT\SMP PPKN kelas X kelompok wajib\SMP PPKN kelas X kelompok wajib.png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0" y="4302125"/>
                  <a:ext cx="9144000" cy="841375"/>
                </a:xfrm>
                <a:prstGeom prst="rect">
                  <a:avLst/>
                </a:prstGeom>
                <a:noFill/>
              </p:spPr>
            </p:pic>
            <p:sp>
              <p:nvSpPr>
                <p:cNvPr id="9" name="TextBox 16"/>
                <p:cNvSpPr txBox="1"/>
                <p:nvPr/>
              </p:nvSpPr>
              <p:spPr>
                <a:xfrm>
                  <a:off x="2057400" y="4732407"/>
                  <a:ext cx="5334000" cy="353943"/>
                </a:xfrm>
                <a:prstGeom prst="rect">
                  <a:avLst/>
                </a:prstGeom>
                <a:solidFill>
                  <a:srgbClr val="FFC000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id-ID" sz="1700" b="1" dirty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PENDIDIKAN PANCASILA</a:t>
                  </a:r>
                  <a:endParaRPr lang="en-US" sz="17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pic>
            <p:nvPicPr>
              <p:cNvPr id="7" name="Picture 6" descr="A picture containing text&#10;&#10;Description automatically generated">
                <a:extLst>
                  <a:ext uri="{FF2B5EF4-FFF2-40B4-BE49-F238E27FC236}">
                    <a16:creationId xmlns:a16="http://schemas.microsoft.com/office/drawing/2014/main" id="{D65625EF-D92B-4D38-A026-7B2925F9C46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colorTemperature colorTemp="112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t="18873"/>
              <a:stretch/>
            </p:blipFill>
            <p:spPr>
              <a:xfrm>
                <a:off x="6172200" y="4734224"/>
                <a:ext cx="2743200" cy="350308"/>
              </a:xfrm>
              <a:prstGeom prst="rect">
                <a:avLst/>
              </a:prstGeom>
            </p:spPr>
          </p:pic>
        </p:grpSp>
        <p:sp>
          <p:nvSpPr>
            <p:cNvPr id="5" name="Rectangle 4"/>
            <p:cNvSpPr/>
            <p:nvPr/>
          </p:nvSpPr>
          <p:spPr>
            <a:xfrm>
              <a:off x="0" y="4722812"/>
              <a:ext cx="1066800" cy="363538"/>
            </a:xfrm>
            <a:prstGeom prst="rect">
              <a:avLst/>
            </a:prstGeom>
            <a:solidFill>
              <a:srgbClr val="1777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SMK/MA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152400" y="147831"/>
            <a:ext cx="837027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Persamaan</a:t>
            </a:r>
            <a:r>
              <a:rPr lang="en-US" sz="2000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Kedudukan</a:t>
            </a:r>
            <a:r>
              <a:rPr lang="en-US" sz="2000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dalam</a:t>
            </a:r>
            <a:r>
              <a:rPr lang="en-US" sz="2000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Bidang</a:t>
            </a:r>
            <a:r>
              <a:rPr lang="en-US" sz="2000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Keagamaan</a:t>
            </a:r>
            <a:r>
              <a:rPr lang="en-US" sz="2000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dan</a:t>
            </a:r>
            <a:r>
              <a:rPr lang="en-US" sz="2000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Sosial</a:t>
            </a:r>
            <a:r>
              <a:rPr lang="en-US" sz="2000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Budaya</a:t>
            </a:r>
            <a:endParaRPr lang="en-US" sz="2000" b="1" dirty="0">
              <a:solidFill>
                <a:srgbClr val="2C987E"/>
              </a:solidFill>
              <a:latin typeface="Abadi M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8537" y="112395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Abadi MT"/>
              </a:rPr>
              <a:t>Di </a:t>
            </a:r>
            <a:r>
              <a:rPr lang="en-US" dirty="0" err="1">
                <a:latin typeface="Abadi MT"/>
              </a:rPr>
              <a:t>dalam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bidang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keagamaan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dan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bidang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sosial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budaya</a:t>
            </a:r>
            <a:r>
              <a:rPr lang="en-US" dirty="0">
                <a:latin typeface="Abadi MT"/>
              </a:rPr>
              <a:t>, </a:t>
            </a:r>
            <a:r>
              <a:rPr lang="en-US" dirty="0" err="1">
                <a:latin typeface="Abadi MT"/>
              </a:rPr>
              <a:t>tidak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boleh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ada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pengistimewaan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ataupun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diskriminasi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terhadap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warga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negara</a:t>
            </a:r>
            <a:r>
              <a:rPr lang="en-US" dirty="0">
                <a:latin typeface="Abadi MT"/>
              </a:rPr>
              <a:t>, </a:t>
            </a:r>
            <a:r>
              <a:rPr lang="en-US" dirty="0" err="1">
                <a:latin typeface="Abadi MT"/>
              </a:rPr>
              <a:t>baik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selaku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individu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maupun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kelompok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dalam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berbagai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urusan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keagamaan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dan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sosial</a:t>
            </a:r>
            <a:r>
              <a:rPr lang="en-US" dirty="0">
                <a:latin typeface="Abadi MT"/>
              </a:rPr>
              <a:t> </a:t>
            </a:r>
            <a:r>
              <a:rPr lang="en-US" dirty="0" err="1">
                <a:latin typeface="Abadi MT"/>
              </a:rPr>
              <a:t>budaya</a:t>
            </a:r>
            <a:r>
              <a:rPr lang="en-US" dirty="0">
                <a:latin typeface="Abadi MT"/>
              </a:rPr>
              <a:t>.</a:t>
            </a:r>
          </a:p>
          <a:p>
            <a:r>
              <a:rPr lang="en-US" dirty="0">
                <a:latin typeface="Abadi MT"/>
              </a:rPr>
              <a:t>Di </a:t>
            </a:r>
            <a:r>
              <a:rPr lang="en-US" dirty="0" err="1">
                <a:latin typeface="Abadi MT"/>
              </a:rPr>
              <a:t>sisi</a:t>
            </a:r>
            <a:r>
              <a:rPr lang="en-US" dirty="0">
                <a:latin typeface="Abadi MT"/>
              </a:rPr>
              <a:t> lain, </a:t>
            </a:r>
            <a:r>
              <a:rPr lang="en-US" b="1" dirty="0" err="1">
                <a:solidFill>
                  <a:srgbClr val="2C987E"/>
                </a:solidFill>
                <a:latin typeface="Abadi MT"/>
              </a:rPr>
              <a:t>semua</a:t>
            </a:r>
            <a:r>
              <a:rPr lang="en-US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b="1" dirty="0" err="1">
                <a:solidFill>
                  <a:srgbClr val="2C987E"/>
                </a:solidFill>
                <a:latin typeface="Abadi MT"/>
              </a:rPr>
              <a:t>warga</a:t>
            </a:r>
            <a:r>
              <a:rPr lang="en-US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b="1" dirty="0" err="1">
                <a:solidFill>
                  <a:srgbClr val="2C987E"/>
                </a:solidFill>
                <a:latin typeface="Abadi MT"/>
              </a:rPr>
              <a:t>negara</a:t>
            </a:r>
            <a:r>
              <a:rPr lang="en-US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b="1" dirty="0" err="1">
                <a:solidFill>
                  <a:srgbClr val="2C987E"/>
                </a:solidFill>
                <a:latin typeface="Abadi MT"/>
              </a:rPr>
              <a:t>harus</a:t>
            </a:r>
            <a:r>
              <a:rPr lang="en-US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b="1" dirty="0" err="1">
                <a:solidFill>
                  <a:srgbClr val="2C987E"/>
                </a:solidFill>
                <a:latin typeface="Abadi MT"/>
              </a:rPr>
              <a:t>memperoleh</a:t>
            </a:r>
            <a:r>
              <a:rPr lang="en-US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b="1" dirty="0" err="1">
                <a:solidFill>
                  <a:srgbClr val="2C987E"/>
                </a:solidFill>
                <a:latin typeface="Abadi MT"/>
              </a:rPr>
              <a:t>kesempatan</a:t>
            </a:r>
            <a:r>
              <a:rPr lang="en-US" b="1" dirty="0">
                <a:solidFill>
                  <a:srgbClr val="2C987E"/>
                </a:solidFill>
                <a:latin typeface="Abadi MT"/>
              </a:rPr>
              <a:t> yang </a:t>
            </a:r>
            <a:r>
              <a:rPr lang="en-US" b="1" dirty="0" err="1">
                <a:solidFill>
                  <a:srgbClr val="2C987E"/>
                </a:solidFill>
                <a:latin typeface="Abadi MT"/>
              </a:rPr>
              <a:t>sama</a:t>
            </a:r>
            <a:r>
              <a:rPr lang="en-US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b="1" dirty="0" err="1">
                <a:solidFill>
                  <a:srgbClr val="2C987E"/>
                </a:solidFill>
                <a:latin typeface="Abadi MT"/>
              </a:rPr>
              <a:t>untuk</a:t>
            </a:r>
            <a:r>
              <a:rPr lang="en-US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b="1" dirty="0" err="1">
                <a:solidFill>
                  <a:srgbClr val="2C987E"/>
                </a:solidFill>
                <a:latin typeface="Abadi MT"/>
              </a:rPr>
              <a:t>menjalankan</a:t>
            </a:r>
            <a:r>
              <a:rPr lang="en-US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b="1" dirty="0" err="1">
                <a:solidFill>
                  <a:srgbClr val="2C987E"/>
                </a:solidFill>
                <a:latin typeface="Abadi MT"/>
              </a:rPr>
              <a:t>berbagai</a:t>
            </a:r>
            <a:r>
              <a:rPr lang="en-US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b="1" dirty="0" err="1">
                <a:solidFill>
                  <a:srgbClr val="2C987E"/>
                </a:solidFill>
                <a:latin typeface="Abadi MT"/>
              </a:rPr>
              <a:t>aktivitas</a:t>
            </a:r>
            <a:r>
              <a:rPr lang="en-US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b="1" dirty="0" err="1">
                <a:solidFill>
                  <a:srgbClr val="2C987E"/>
                </a:solidFill>
                <a:latin typeface="Abadi MT"/>
              </a:rPr>
              <a:t>keagamaan</a:t>
            </a:r>
            <a:r>
              <a:rPr lang="en-US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b="1" dirty="0" err="1">
                <a:solidFill>
                  <a:srgbClr val="2C987E"/>
                </a:solidFill>
                <a:latin typeface="Abadi MT"/>
              </a:rPr>
              <a:t>dan</a:t>
            </a:r>
            <a:r>
              <a:rPr lang="en-US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b="1" dirty="0" err="1">
                <a:solidFill>
                  <a:srgbClr val="2C987E"/>
                </a:solidFill>
                <a:latin typeface="Abadi MT"/>
              </a:rPr>
              <a:t>sosial</a:t>
            </a:r>
            <a:r>
              <a:rPr lang="en-US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b="1" dirty="0" err="1">
                <a:solidFill>
                  <a:srgbClr val="2C987E"/>
                </a:solidFill>
                <a:latin typeface="Abadi MT"/>
              </a:rPr>
              <a:t>budaya</a:t>
            </a:r>
            <a:r>
              <a:rPr lang="en-US" dirty="0">
                <a:latin typeface="Abadi MT"/>
              </a:rPr>
              <a:t>.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537" y="971550"/>
            <a:ext cx="3955727" cy="2875665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5979536" y="4117459"/>
            <a:ext cx="18133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Abadi MT"/>
              </a:rPr>
              <a:t>Sumber</a:t>
            </a:r>
            <a:r>
              <a:rPr lang="en-US" dirty="0">
                <a:latin typeface="Abadi MT"/>
              </a:rPr>
              <a:t>: </a:t>
            </a:r>
            <a:r>
              <a:rPr lang="en-US" dirty="0" err="1">
                <a:latin typeface="Abadi MT"/>
              </a:rPr>
              <a:t>freepik</a:t>
            </a:r>
            <a:endParaRPr lang="en-US" dirty="0">
              <a:latin typeface="Abadi MT"/>
            </a:endParaRPr>
          </a:p>
        </p:txBody>
      </p:sp>
    </p:spTree>
    <p:extLst>
      <p:ext uri="{BB962C8B-B14F-4D97-AF65-F5344CB8AC3E}">
        <p14:creationId xmlns:p14="http://schemas.microsoft.com/office/powerpoint/2010/main" val="450230295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4302125"/>
            <a:ext cx="9144000" cy="841375"/>
            <a:chOff x="0" y="4302125"/>
            <a:chExt cx="9144000" cy="841375"/>
          </a:xfrm>
        </p:grpSpPr>
        <p:grpSp>
          <p:nvGrpSpPr>
            <p:cNvPr id="4" name="Group 3"/>
            <p:cNvGrpSpPr/>
            <p:nvPr/>
          </p:nvGrpSpPr>
          <p:grpSpPr>
            <a:xfrm>
              <a:off x="0" y="4302125"/>
              <a:ext cx="9144000" cy="841375"/>
              <a:chOff x="0" y="4302125"/>
              <a:chExt cx="9144000" cy="841375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0" y="4302125"/>
                <a:ext cx="9144000" cy="841375"/>
                <a:chOff x="0" y="4302125"/>
                <a:chExt cx="9144000" cy="841375"/>
              </a:xfrm>
            </p:grpSpPr>
            <p:pic>
              <p:nvPicPr>
                <p:cNvPr id="8" name="Picture 2" descr="E:\ELISA\ERLANGGA LISA\2017\TEMPLATE PPT\SMP PPKN kelas X kelompok wajib\SMP PPKN kelas X kelompok wajib.png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0" y="4302125"/>
                  <a:ext cx="9144000" cy="841375"/>
                </a:xfrm>
                <a:prstGeom prst="rect">
                  <a:avLst/>
                </a:prstGeom>
                <a:noFill/>
              </p:spPr>
            </p:pic>
            <p:sp>
              <p:nvSpPr>
                <p:cNvPr id="9" name="TextBox 16"/>
                <p:cNvSpPr txBox="1"/>
                <p:nvPr/>
              </p:nvSpPr>
              <p:spPr>
                <a:xfrm>
                  <a:off x="2057400" y="4732407"/>
                  <a:ext cx="5334000" cy="353943"/>
                </a:xfrm>
                <a:prstGeom prst="rect">
                  <a:avLst/>
                </a:prstGeom>
                <a:solidFill>
                  <a:srgbClr val="FFC000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id-ID" sz="1700" b="1" dirty="0">
                      <a:solidFill>
                        <a:srgbClr val="002060"/>
                      </a:solidFill>
                      <a:latin typeface="Arial" pitchFamily="34" charset="0"/>
                      <a:cs typeface="Arial" pitchFamily="34" charset="0"/>
                    </a:rPr>
                    <a:t>PENDIDIKAN PANCASILA</a:t>
                  </a:r>
                  <a:endParaRPr lang="en-US" sz="17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pic>
            <p:nvPicPr>
              <p:cNvPr id="7" name="Picture 6" descr="A picture containing text&#10;&#10;Description automatically generated">
                <a:extLst>
                  <a:ext uri="{FF2B5EF4-FFF2-40B4-BE49-F238E27FC236}">
                    <a16:creationId xmlns:a16="http://schemas.microsoft.com/office/drawing/2014/main" id="{D65625EF-D92B-4D38-A026-7B2925F9C46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colorTemperature colorTemp="112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t="18873"/>
              <a:stretch/>
            </p:blipFill>
            <p:spPr>
              <a:xfrm>
                <a:off x="6172200" y="4734224"/>
                <a:ext cx="2743200" cy="350308"/>
              </a:xfrm>
              <a:prstGeom prst="rect">
                <a:avLst/>
              </a:prstGeom>
            </p:spPr>
          </p:pic>
        </p:grpSp>
        <p:sp>
          <p:nvSpPr>
            <p:cNvPr id="5" name="Rectangle 4"/>
            <p:cNvSpPr/>
            <p:nvPr/>
          </p:nvSpPr>
          <p:spPr>
            <a:xfrm>
              <a:off x="0" y="4722812"/>
              <a:ext cx="1066800" cy="363538"/>
            </a:xfrm>
            <a:prstGeom prst="rect">
              <a:avLst/>
            </a:prstGeom>
            <a:solidFill>
              <a:srgbClr val="1777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/>
                <a:t>SMK/MA</a:t>
              </a:r>
              <a:endParaRPr lang="en-US" b="1" dirty="0"/>
            </a:p>
          </p:txBody>
        </p:sp>
      </p:grpSp>
      <p:sp>
        <p:nvSpPr>
          <p:cNvPr id="2" name="Rectangle 1"/>
          <p:cNvSpPr/>
          <p:nvPr/>
        </p:nvSpPr>
        <p:spPr>
          <a:xfrm>
            <a:off x="4015911" y="1294091"/>
            <a:ext cx="49149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/>
              <a:t>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pertahanan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pengistimewaan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diskriminasi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berpartisipasi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pertahanan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  <a:r>
              <a:rPr lang="en-US" dirty="0" err="1"/>
              <a:t>Contohnya</a:t>
            </a:r>
            <a:r>
              <a:rPr lang="en-US" dirty="0"/>
              <a:t>, </a:t>
            </a:r>
            <a:r>
              <a:rPr lang="en-US" dirty="0" err="1"/>
              <a:t>Pasal</a:t>
            </a:r>
            <a:r>
              <a:rPr lang="en-US" dirty="0"/>
              <a:t> 30 Ayat (1),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tiap-tiap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pertahanan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1611" y="122092"/>
            <a:ext cx="883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Persamaan</a:t>
            </a:r>
            <a:r>
              <a:rPr lang="en-US" sz="2000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Kedudukan</a:t>
            </a:r>
            <a:r>
              <a:rPr lang="en-US" sz="2000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dalam</a:t>
            </a:r>
            <a:r>
              <a:rPr lang="en-US" sz="2000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Bidang</a:t>
            </a:r>
            <a:r>
              <a:rPr lang="en-US" sz="2000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Pertahanan</a:t>
            </a:r>
            <a:r>
              <a:rPr lang="en-US" sz="2000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dan</a:t>
            </a:r>
            <a:r>
              <a:rPr lang="en-US" sz="2000" b="1" dirty="0">
                <a:solidFill>
                  <a:srgbClr val="2C987E"/>
                </a:solidFill>
                <a:latin typeface="Abadi MT"/>
              </a:rPr>
              <a:t> </a:t>
            </a:r>
            <a:r>
              <a:rPr lang="en-US" sz="2000" b="1" dirty="0" err="1">
                <a:solidFill>
                  <a:srgbClr val="2C987E"/>
                </a:solidFill>
                <a:latin typeface="Abadi MT"/>
              </a:rPr>
              <a:t>Keamanan</a:t>
            </a:r>
            <a:r>
              <a:rPr lang="en-US" sz="2000" b="1" dirty="0">
                <a:solidFill>
                  <a:srgbClr val="2C987E"/>
                </a:solidFill>
                <a:latin typeface="Abadi MT"/>
              </a:rPr>
              <a:t> 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525" y="1447955"/>
            <a:ext cx="3333749" cy="2214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319041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448</Words>
  <Application>Microsoft Office PowerPoint</Application>
  <PresentationFormat>On-screen Show (16:9)</PresentationFormat>
  <Paragraphs>57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Batang</vt:lpstr>
      <vt:lpstr>Abadi MT</vt:lpstr>
      <vt:lpstr>Arial</vt:lpstr>
      <vt:lpstr>Calibri</vt:lpstr>
      <vt:lpstr>Calibri Light</vt:lpstr>
      <vt:lpstr>Cambria</vt:lpstr>
      <vt:lpstr>Candara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Marsella Putri</dc:creator>
  <cp:lastModifiedBy>Wildan Mufalah</cp:lastModifiedBy>
  <cp:revision>27</cp:revision>
  <dcterms:created xsi:type="dcterms:W3CDTF">2006-08-16T00:00:00Z</dcterms:created>
  <dcterms:modified xsi:type="dcterms:W3CDTF">2024-09-18T08:34:32Z</dcterms:modified>
</cp:coreProperties>
</file>